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8" r:id="rId13"/>
    <p:sldId id="269" r:id="rId14"/>
    <p:sldId id="267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96" r:id="rId28"/>
    <p:sldId id="297" r:id="rId29"/>
    <p:sldId id="299" r:id="rId30"/>
    <p:sldId id="298" r:id="rId31"/>
    <p:sldId id="301" r:id="rId32"/>
    <p:sldId id="300" r:id="rId33"/>
    <p:sldId id="303" r:id="rId34"/>
    <p:sldId id="304" r:id="rId35"/>
    <p:sldId id="302" r:id="rId36"/>
    <p:sldId id="305" r:id="rId37"/>
    <p:sldId id="282" r:id="rId38"/>
    <p:sldId id="283" r:id="rId39"/>
    <p:sldId id="284" r:id="rId40"/>
    <p:sldId id="285" r:id="rId41"/>
    <p:sldId id="306" r:id="rId42"/>
    <p:sldId id="307" r:id="rId43"/>
    <p:sldId id="308" r:id="rId44"/>
    <p:sldId id="309" r:id="rId45"/>
    <p:sldId id="310" r:id="rId46"/>
    <p:sldId id="311" r:id="rId47"/>
    <p:sldId id="313" r:id="rId48"/>
    <p:sldId id="312" r:id="rId49"/>
    <p:sldId id="314" r:id="rId50"/>
    <p:sldId id="315" r:id="rId51"/>
    <p:sldId id="317" r:id="rId52"/>
    <p:sldId id="316" r:id="rId53"/>
    <p:sldId id="318" r:id="rId54"/>
    <p:sldId id="319" r:id="rId55"/>
    <p:sldId id="320" r:id="rId56"/>
    <p:sldId id="321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723" autoAdjust="0"/>
  </p:normalViewPr>
  <p:slideViewPr>
    <p:cSldViewPr>
      <p:cViewPr>
        <p:scale>
          <a:sx n="100" d="100"/>
          <a:sy n="100" d="100"/>
        </p:scale>
        <p:origin x="-20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2796" y="-102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F003E-53B8-47D1-9D09-C4E1F79F53D3}" type="datetimeFigureOut">
              <a:rPr lang="fr-FR" smtClean="0"/>
              <a:pPr/>
              <a:t>01/04/2013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PSE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F35E4-B472-4336-8AFC-E979A6FA73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ED66-1A65-4497-BB18-4C169276BBA2}" type="datetimeFigureOut">
              <a:rPr lang="fr-FR" smtClean="0"/>
              <a:pPr/>
              <a:t>01/04/2013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PSE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C9273-3761-4A60-BFD1-9837D69CDD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F79D-0B0C-4E59-BF90-0FB45071B14F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084168" y="6345324"/>
            <a:ext cx="2895600" cy="365125"/>
          </a:xfrm>
        </p:spPr>
        <p:txBody>
          <a:bodyPr/>
          <a:lstStyle/>
          <a:p>
            <a:r>
              <a:rPr lang="fr-FR" smtClean="0"/>
              <a:t>PSE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A1F8-5E4C-49EF-98F7-77928658F5F6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8B8B-1AF7-4E41-9DDC-A7D8C11E60B7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99A3-826B-49BA-8428-FD38E85729C5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7757-B5E3-44DC-A4E4-C75427066B8A}" type="datetime1">
              <a:rPr lang="fr-FR" smtClean="0"/>
              <a:pPr/>
              <a:t>01/04/2013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34A87-BB91-429C-9995-45654409B11A}" type="slidenum">
              <a:rPr lang="fr-FR" smtClean="0"/>
              <a:pPr/>
              <a:t>‹N°›</a:t>
            </a:fld>
            <a:fld id="{349879A1-E98B-432D-8846-3E4392BBF64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5BB6-883D-4542-8508-A4FB38501DCB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‹N°›</a:t>
            </a:fld>
            <a:fld id="{349879A1-E98B-432D-8846-3E4392BBF64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CEE3-AE28-4D13-9535-4F34E86A355C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44AE-142E-493D-A2E0-268E16714127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2DD2-2C52-446E-8347-67129BA8B704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C2C-71ED-4361-A9ED-AC8303F1C2A5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F5CF-CD14-47F8-A3F3-40A5F5EF6E3B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23-ED15-4416-ABDD-DC9042CC06D0}" type="datetime1">
              <a:rPr lang="fr-FR" smtClean="0"/>
              <a:pPr/>
              <a:t>01/04/2013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79A1-E98B-432D-8846-3E4392BBF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AEAA-FAAA-4EC6-A385-928FEE0313F2}" type="datetime1">
              <a:rPr lang="fr-FR" smtClean="0"/>
              <a:pPr/>
              <a:t>01/04/2013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34A87-BB91-429C-9995-45654409B11A}" type="slidenum">
              <a:rPr lang="fr-FR" smtClean="0"/>
              <a:pPr/>
              <a:t>‹N°›</a:t>
            </a:fld>
            <a:fld id="{349879A1-E98B-432D-8846-3E4392BBF64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359532" y="872716"/>
            <a:ext cx="835292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>
            <a:off x="323528" y="6309320"/>
            <a:ext cx="835292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20788"/>
            <a:ext cx="7772400" cy="3312367"/>
          </a:xfrm>
        </p:spPr>
        <p:txBody>
          <a:bodyPr/>
          <a:lstStyle/>
          <a:p>
            <a:r>
              <a:rPr lang="fr-FR" sz="9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br>
              <a:rPr lang="fr-FR" sz="9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9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SECURITE</a:t>
            </a:r>
            <a:endParaRPr lang="fr-FR" sz="9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10</a:t>
            </a:fld>
            <a:fld id="{349879A1-E98B-432D-8846-3E4392BBF64C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07504" y="1736812"/>
            <a:ext cx="8973750" cy="379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11</a:t>
            </a:fld>
            <a:fld id="{349879A1-E98B-432D-8846-3E4392BBF64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91357" y="2708920"/>
            <a:ext cx="8678981" cy="234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e 18"/>
          <p:cNvGrpSpPr/>
          <p:nvPr/>
        </p:nvGrpSpPr>
        <p:grpSpPr>
          <a:xfrm>
            <a:off x="2519772" y="4005064"/>
            <a:ext cx="2124236" cy="468052"/>
            <a:chOff x="2519772" y="4005064"/>
            <a:chExt cx="2124236" cy="468052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4644008" y="4509120"/>
            <a:ext cx="2124236" cy="468052"/>
            <a:chOff x="2519772" y="4005064"/>
            <a:chExt cx="2124236" cy="468052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6768244" y="4005064"/>
            <a:ext cx="2124236" cy="468052"/>
            <a:chOff x="2519772" y="4005064"/>
            <a:chExt cx="2124236" cy="468052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12</a:t>
            </a:fld>
            <a:fld id="{349879A1-E98B-432D-8846-3E4392BBF64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431540" y="1016732"/>
            <a:ext cx="8207012" cy="51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13</a:t>
            </a:fld>
            <a:fld id="{349879A1-E98B-432D-8846-3E4392BBF64C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223628" y="908720"/>
            <a:ext cx="6301928" cy="538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14</a:t>
            </a:fld>
            <a:fld id="{349879A1-E98B-432D-8846-3E4392BBF64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079612" y="944723"/>
            <a:ext cx="5592976" cy="582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563888" y="2024844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Ascenseurs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27884" y="292494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Elargissement de l’escalier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27884" y="404106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Monte charge escalier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27884" y="494116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Chaussures antidérapantes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91880" y="5679249"/>
            <a:ext cx="126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Panneau signalant les escaliers raides et exigus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63988" y="1772816"/>
            <a:ext cx="1332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Séparer les aires de circulation et les lieux de stockage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35996" y="3789040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Matérialiser  les aires de circulation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99992" y="5409220"/>
            <a:ext cx="1332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Panneau interdisant de déposer du matériel sur les aires de circulation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44108" y="1844824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Installation d’un pont élévateur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44108" y="3861048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Platelage automatique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Barrières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508104" y="5481228"/>
            <a:ext cx="1260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Affiche sur les risques de chute</a:t>
            </a:r>
          </a:p>
          <a:p>
            <a:pPr algn="ctr"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Panneau informant la présence de la fosse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15</a:t>
            </a:fld>
            <a:fld id="{349879A1-E98B-432D-8846-3E4392BBF64C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799692" y="944724"/>
            <a:ext cx="5832647" cy="519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159732" y="2960948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Ascenseur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9932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83968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08004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32040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92080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16116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940152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264188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52220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912260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36296" y="2960948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159732" y="400506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Monte-charge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9932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283968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08004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932040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292080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616116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940152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264188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552220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912260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236296" y="400506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015716" y="5265204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Panneau informant de l’escalier raide et exigu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959932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283968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608004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932040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292080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616116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940152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264188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+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552220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Narrow" pitchFamily="34" charset="0"/>
              </a:rPr>
              <a:t>-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912260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236296" y="5265204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16</a:t>
            </a:fld>
            <a:fld id="{349879A1-E98B-432D-8846-3E4392BBF64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719572" y="944724"/>
            <a:ext cx="7876012" cy="518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17</a:t>
            </a:fld>
            <a:fld id="{349879A1-E98B-432D-8846-3E4392BBF64C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323528" y="1628800"/>
            <a:ext cx="8229600" cy="263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18</a:t>
            </a:fld>
            <a:fld id="{349879A1-E98B-432D-8846-3E4392BBF64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1511660" y="980728"/>
            <a:ext cx="5724636" cy="528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 rot="10800000" flipV="1">
            <a:off x="1799692" y="1952836"/>
            <a:ext cx="144016" cy="90925"/>
            <a:chOff x="2519772" y="4005064"/>
            <a:chExt cx="2124236" cy="468052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/>
          <p:cNvSpPr txBox="1"/>
          <p:nvPr/>
        </p:nvSpPr>
        <p:spPr>
          <a:xfrm>
            <a:off x="2087724" y="3176972"/>
            <a:ext cx="2412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Un ouvrier réalise une opération de maintenance auprès d’un conducteur sous tension non isolé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16016" y="3193231"/>
            <a:ext cx="2196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Amorçage d’arc entre le conducteur non isolé et le tournevis de l’ouvrier 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67744" y="432910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Conducteur sous tension  non isolé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08004" y="4365104"/>
            <a:ext cx="2196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Ouvrier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43808" y="574951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Electrisation, brulures, fibrillation cardiaque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19</a:t>
            </a:fld>
            <a:fld id="{349879A1-E98B-432D-8846-3E4392BBF64C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757258" y="908720"/>
            <a:ext cx="7012112" cy="536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395536" y="2420888"/>
            <a:ext cx="8229600" cy="322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20</a:t>
            </a:fld>
            <a:fld id="{349879A1-E98B-432D-8846-3E4392BBF64C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431540" y="2240868"/>
            <a:ext cx="8229600" cy="144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21</a:t>
            </a:fld>
            <a:fld id="{349879A1-E98B-432D-8846-3E4392BBF64C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359532" y="656692"/>
            <a:ext cx="8136904" cy="369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223628" y="4023345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Picotements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15916" y="3987341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Secousse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96136" y="398734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 superficielle au point de contact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>
            <a:off x="1043608" y="4293096"/>
            <a:ext cx="7222704" cy="197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1079612" y="5877272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Contractures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07804" y="5893531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Asphyxie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80012" y="5877272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Fibrillation cardiaque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72200" y="5877272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Arrêt du </a:t>
            </a:r>
            <a:r>
              <a:rPr lang="fr-FR" sz="1400" dirty="0" err="1" smtClean="0">
                <a:solidFill>
                  <a:srgbClr val="FF0000"/>
                </a:solidFill>
                <a:latin typeface="Arial Narrow" pitchFamily="34" charset="0"/>
              </a:rPr>
              <a:t>coeur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22</a:t>
            </a:fld>
            <a:fld id="{349879A1-E98B-432D-8846-3E4392BBF64C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1079612" y="900150"/>
            <a:ext cx="7045752" cy="490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691680" y="3176972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Isolations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43908" y="3229235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Poses d’obstacles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32140" y="3212976"/>
            <a:ext cx="29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Eloignement des pièces nues sous tension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55876" y="4437112"/>
            <a:ext cx="190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Coupure automatique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Disjoncteur différentiel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31940" y="5193196"/>
            <a:ext cx="19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Matériel homologué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23</a:t>
            </a:fld>
            <a:fld id="{349879A1-E98B-432D-8846-3E4392BBF64C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457200" y="2107345"/>
            <a:ext cx="8229600" cy="351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24</a:t>
            </a:fld>
            <a:fld id="{349879A1-E98B-432D-8846-3E4392BBF64C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395536" y="1592796"/>
            <a:ext cx="8504429" cy="411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267744" y="3841884"/>
            <a:ext cx="190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Ni ceinture, 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ni bout de métal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75756" y="4257092"/>
            <a:ext cx="19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Pas  de métal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47764" y="4761148"/>
            <a:ext cx="19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Chaussures isolantes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447764" y="5049180"/>
            <a:ext cx="19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Tapis isolants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28284" y="238488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Casque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128284" y="270892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Lunettes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28284" y="3176972"/>
            <a:ext cx="133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Matériel isolant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28284" y="3501008"/>
            <a:ext cx="133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Gants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électrique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25</a:t>
            </a:fld>
            <a:fld id="{349879A1-E98B-432D-8846-3E4392BBF64C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323528" y="1160748"/>
            <a:ext cx="8503500" cy="496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935596" y="170080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Basse tension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27884" y="170080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Chargé de travaux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64188" y="170080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Travaux sous tension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26</a:t>
            </a:fld>
            <a:fld id="{349879A1-E98B-432D-8846-3E4392BBF64C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43508" y="1268760"/>
            <a:ext cx="8712110" cy="46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27</a:t>
            </a:fld>
            <a:fld id="{349879A1-E98B-432D-8846-3E4392BBF64C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431540" y="1376772"/>
            <a:ext cx="8229600" cy="43766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35596" y="2960948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Théo verse 5 litre d’anhydride acétique dans un bidon contenant des déchets d’acide acétique et dérivés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36096" y="296094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Réaction chimique avec projection de vapeur et de liquide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5736" y="4113076"/>
            <a:ext cx="1486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Anhydride acétique 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5400092" y="4113076"/>
            <a:ext cx="519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Théo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3455876" y="5229200"/>
            <a:ext cx="2127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 au visage et aux yeux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28</a:t>
            </a:fld>
            <a:fld id="{349879A1-E98B-432D-8846-3E4392BBF64C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43508" y="2600908"/>
            <a:ext cx="8820429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80012" y="3861048"/>
            <a:ext cx="2247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Réduction du risque nécessaire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29</a:t>
            </a:fld>
            <a:fld id="{349879A1-E98B-432D-8846-3E4392BBF64C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359532" y="1268760"/>
            <a:ext cx="8415631" cy="467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</a:t>
            </a:fld>
            <a:fld id="{349879A1-E98B-432D-8846-3E4392BBF64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864711" y="1016732"/>
            <a:ext cx="7235681" cy="519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887924" y="19888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Marc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15916" y="281693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Chauffeur-livreur de boissons en fûts dans les cafés, hôtels et restaurants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51920" y="37890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Entreprise </a:t>
            </a:r>
            <a:r>
              <a:rPr lang="fr-FR" dirty="0" err="1">
                <a:solidFill>
                  <a:srgbClr val="FF0000"/>
                </a:solidFill>
              </a:rPr>
              <a:t>Assoif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815916" y="46891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Tous les jours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15916" y="55172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Marc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30</a:t>
            </a:fld>
            <a:fld id="{349879A1-E98B-432D-8846-3E4392BBF64C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431540" y="1232756"/>
            <a:ext cx="8107370" cy="49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4644008" y="3429000"/>
            <a:ext cx="146786" cy="108012"/>
            <a:chOff x="2519772" y="4005064"/>
            <a:chExt cx="2124236" cy="468052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3383868" y="3861048"/>
            <a:ext cx="146786" cy="108012"/>
            <a:chOff x="2519772" y="4005064"/>
            <a:chExt cx="2124236" cy="468052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3417102" y="4545124"/>
            <a:ext cx="146786" cy="108012"/>
            <a:chOff x="2519772" y="4005064"/>
            <a:chExt cx="2124236" cy="468052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4644008" y="4545124"/>
            <a:ext cx="146786" cy="108012"/>
            <a:chOff x="2519772" y="4005064"/>
            <a:chExt cx="2124236" cy="468052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347864" y="5769260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Brûlures</a:t>
            </a:r>
            <a:endParaRPr lang="fr-FR" sz="1400" dirty="0"/>
          </a:p>
        </p:txBody>
      </p:sp>
      <p:sp>
        <p:nvSpPr>
          <p:cNvPr id="20" name="Rectangle 19"/>
          <p:cNvSpPr/>
          <p:nvPr/>
        </p:nvSpPr>
        <p:spPr>
          <a:xfrm>
            <a:off x="4716016" y="5769260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31</a:t>
            </a:fld>
            <a:fld id="{349879A1-E98B-432D-8846-3E4392BBF64C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755576" y="867752"/>
            <a:ext cx="7376700" cy="544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32</a:t>
            </a:fld>
            <a:fld id="{349879A1-E98B-432D-8846-3E4392BBF64C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395536" y="1196752"/>
            <a:ext cx="7992888" cy="96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467544" y="2240868"/>
            <a:ext cx="7632848" cy="394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3568" y="1556792"/>
            <a:ext cx="6335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C’est informer l’utilisateur sur les danger et la conduite à tenir en cas de contact avec le produit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575556" y="2672916"/>
            <a:ext cx="4103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Le règlement CLP (Classification Labelling and Packaging ) 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503548" y="3104964"/>
            <a:ext cx="2005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9 nouveaux pictogrammes) 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575556" y="5661248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Gaz sous pression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3275856" y="5661248"/>
            <a:ext cx="699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Explosif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6264188" y="5661248"/>
            <a:ext cx="2303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Danger pour le milieu aquatique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33</a:t>
            </a:fld>
            <a:fld id="{349879A1-E98B-432D-8846-3E4392BBF64C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79882" y="1196752"/>
            <a:ext cx="8625274" cy="235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185256" y="3933056"/>
            <a:ext cx="8619900" cy="159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2591780" y="3320988"/>
            <a:ext cx="756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6804248" y="2420888"/>
            <a:ext cx="1728192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499992" y="2600908"/>
            <a:ext cx="403244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4499992" y="2780928"/>
            <a:ext cx="295232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34</a:t>
            </a:fld>
            <a:fld id="{349879A1-E98B-432D-8846-3E4392BBF64C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30000"/>
          </a:blip>
          <a:srcRect/>
          <a:stretch>
            <a:fillRect/>
          </a:stretch>
        </p:blipFill>
        <p:spPr bwMode="auto">
          <a:xfrm>
            <a:off x="431540" y="1124744"/>
            <a:ext cx="8111617" cy="5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35</a:t>
            </a:fld>
            <a:fld id="{349879A1-E98B-432D-8846-3E4392BBF64C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91134" y="2240869"/>
            <a:ext cx="8593334" cy="318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31540" y="3356992"/>
            <a:ext cx="5220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Elle résulte de l’absorption ou de  l’inhalation en une ou plusieurs fois  rapprochées d’une dose trop importante de produit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431540" y="4417948"/>
            <a:ext cx="5220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Elle résulte de l’absorption de doses très faibles de produits sur une longue durée</a:t>
            </a:r>
            <a:endParaRPr lang="fr-FR" sz="1400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5868144" y="3537012"/>
            <a:ext cx="1008112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832140" y="4581128"/>
            <a:ext cx="1044116" cy="180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36</a:t>
            </a:fld>
            <a:fld id="{349879A1-E98B-432D-8846-3E4392BBF64C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009557" y="1016732"/>
            <a:ext cx="6550775" cy="52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23628" y="1952836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Digestive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3851920" y="1916832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Respiratoire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6192180" y="1952836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Cutanée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3887924" y="5193196"/>
            <a:ext cx="805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Sanguine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37</a:t>
            </a:fld>
            <a:fld id="{349879A1-E98B-432D-8846-3E4392BBF64C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503548" y="1124744"/>
            <a:ext cx="8343742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46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risque chimique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75556" y="2636912"/>
            <a:ext cx="136815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575556" y="4005064"/>
            <a:ext cx="3888432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575556" y="5193196"/>
            <a:ext cx="3852428" cy="7560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75556" y="3032956"/>
            <a:ext cx="3888432" cy="86409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575556" y="4509120"/>
            <a:ext cx="3888432" cy="61206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5616116" y="2636912"/>
            <a:ext cx="756084" cy="324036"/>
            <a:chOff x="2519772" y="4005064"/>
            <a:chExt cx="2124236" cy="468052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4535996" y="2960948"/>
            <a:ext cx="1044116" cy="972108"/>
            <a:chOff x="2519772" y="4005064"/>
            <a:chExt cx="2124236" cy="468052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5580112" y="3969060"/>
            <a:ext cx="828092" cy="540060"/>
            <a:chOff x="2519772" y="4005064"/>
            <a:chExt cx="2124236" cy="468052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5580112" y="4473116"/>
            <a:ext cx="828092" cy="684076"/>
            <a:chOff x="2519772" y="4005064"/>
            <a:chExt cx="2124236" cy="468052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4535996" y="5157192"/>
            <a:ext cx="1044116" cy="864096"/>
            <a:chOff x="2519772" y="4005064"/>
            <a:chExt cx="2124236" cy="468052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6444208" y="2672916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Respiratoire + cutanée</a:t>
            </a:r>
            <a:endParaRPr lang="fr-FR" sz="1400" dirty="0"/>
          </a:p>
        </p:txBody>
      </p:sp>
      <p:sp>
        <p:nvSpPr>
          <p:cNvPr id="30" name="Rectangle 29"/>
          <p:cNvSpPr/>
          <p:nvPr/>
        </p:nvSpPr>
        <p:spPr>
          <a:xfrm>
            <a:off x="6444208" y="3284984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Cutanée</a:t>
            </a:r>
            <a:endParaRPr lang="fr-FR" sz="1400" dirty="0"/>
          </a:p>
        </p:txBody>
      </p:sp>
      <p:sp>
        <p:nvSpPr>
          <p:cNvPr id="31" name="Rectangle 30"/>
          <p:cNvSpPr/>
          <p:nvPr/>
        </p:nvSpPr>
        <p:spPr>
          <a:xfrm>
            <a:off x="6444208" y="4041068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Cutanée</a:t>
            </a:r>
            <a:endParaRPr lang="fr-FR" sz="1400" dirty="0"/>
          </a:p>
        </p:txBody>
      </p:sp>
      <p:sp>
        <p:nvSpPr>
          <p:cNvPr id="32" name="Rectangle 31"/>
          <p:cNvSpPr/>
          <p:nvPr/>
        </p:nvSpPr>
        <p:spPr>
          <a:xfrm>
            <a:off x="6480212" y="4653136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Digestive</a:t>
            </a:r>
            <a:endParaRPr lang="fr-FR" sz="1400" dirty="0"/>
          </a:p>
        </p:txBody>
      </p:sp>
      <p:sp>
        <p:nvSpPr>
          <p:cNvPr id="33" name="Rectangle 32"/>
          <p:cNvSpPr/>
          <p:nvPr/>
        </p:nvSpPr>
        <p:spPr>
          <a:xfrm>
            <a:off x="6480212" y="5373216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Respiratoire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38</a:t>
            </a:fld>
            <a:fld id="{349879A1-E98B-432D-8846-3E4392BBF64C}" type="slidenum">
              <a:rPr lang="fr-FR" smtClean="0"/>
              <a:pPr/>
              <a:t>38</a:t>
            </a:fld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89196" y="1520788"/>
            <a:ext cx="8636610" cy="447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799692" y="2168860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Respiratoire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503548" y="2528900"/>
            <a:ext cx="144623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Irritation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Bronchite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Asthme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Cancer - </a:t>
            </a:r>
            <a:r>
              <a:rPr lang="fr-FR" sz="1400" dirty="0" err="1" smtClean="0">
                <a:solidFill>
                  <a:srgbClr val="FF0000"/>
                </a:solidFill>
                <a:latin typeface="Arial Narrow" pitchFamily="34" charset="0"/>
              </a:rPr>
              <a:t>Asphysxie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431540" y="4329100"/>
            <a:ext cx="75533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Irritation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Dermite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Eczéma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Allergie</a:t>
            </a:r>
          </a:p>
          <a:p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7452320" y="2204864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Nerveux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6156176" y="2672916"/>
            <a:ext cx="194264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Vertiges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Pertes de mémoire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Troubles du comportement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Mouvements moins précis</a:t>
            </a:r>
          </a:p>
          <a:p>
            <a:endParaRPr lang="fr-FR" sz="1400" dirty="0"/>
          </a:p>
        </p:txBody>
      </p:sp>
      <p:sp>
        <p:nvSpPr>
          <p:cNvPr id="14" name="Rectangle 13"/>
          <p:cNvSpPr/>
          <p:nvPr/>
        </p:nvSpPr>
        <p:spPr>
          <a:xfrm>
            <a:off x="7524328" y="4005064"/>
            <a:ext cx="6751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Digestif</a:t>
            </a:r>
            <a:endParaRPr lang="fr-FR" sz="1400" dirty="0"/>
          </a:p>
        </p:txBody>
      </p:sp>
      <p:sp>
        <p:nvSpPr>
          <p:cNvPr id="15" name="Rectangle 14"/>
          <p:cNvSpPr/>
          <p:nvPr/>
        </p:nvSpPr>
        <p:spPr>
          <a:xfrm>
            <a:off x="6048164" y="4455113"/>
            <a:ext cx="11431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Nausées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Vomissements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Brûlures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Intoxications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39</a:t>
            </a:fld>
            <a:fld id="{349879A1-E98B-432D-8846-3E4392BBF64C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727684" y="872716"/>
            <a:ext cx="6036440" cy="541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907704" y="1448780"/>
            <a:ext cx="1264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L’air, l’eau, le sol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</a:t>
            </a:fld>
            <a:fld id="{349879A1-E98B-432D-8846-3E4392BBF64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1587803" y="908720"/>
            <a:ext cx="5432469" cy="53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27576" y="2312876"/>
            <a:ext cx="158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Narrow" pitchFamily="34" charset="0"/>
              </a:rPr>
              <a:t>Une flaque d’huile sur le sol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28084" y="2960948"/>
            <a:ext cx="1584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Un salarié se déplace  dans l’atelier prés d’une flaque d’huile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28084" y="3933056"/>
            <a:ext cx="158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Un salarié glisse sur une flaque d’huile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28084" y="4761148"/>
            <a:ext cx="158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Chute de plain pied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28084" y="5697252"/>
            <a:ext cx="158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Une entorse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40</a:t>
            </a:fld>
            <a:fld id="{349879A1-E98B-432D-8846-3E4392BBF64C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97080" y="1340768"/>
            <a:ext cx="8903412" cy="462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483768" y="1628800"/>
            <a:ext cx="2281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Engrais déversés dans la rivière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683568" y="2024844"/>
            <a:ext cx="2398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 Destruction de toute vie animale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Eau impropre à la consommation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41</a:t>
            </a:fld>
            <a:fld id="{349879A1-E98B-432D-8846-3E4392BBF64C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336060" y="1016732"/>
            <a:ext cx="5808573" cy="51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95836" y="3392996"/>
            <a:ext cx="2052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Moyen mécanique de suppression des déchets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 utilisation de produits moins dangereux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3059832" y="4237928"/>
            <a:ext cx="205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-Ventilation (hotte aspirante)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3023828" y="4761148"/>
            <a:ext cx="20522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 Masque respiratoire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 gants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Cagoule- Combinaison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2987824" y="5445224"/>
            <a:ext cx="20522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 Etiquette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Panneau indiquant les protections obligatoires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42</a:t>
            </a:fld>
            <a:fld id="{349879A1-E98B-432D-8846-3E4392BBF64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Le risque chimique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935596" y="1070573"/>
            <a:ext cx="7430815" cy="51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07704" y="1736812"/>
            <a:ext cx="1454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Douche de sécurité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5364088" y="1736812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Protection obligatoire de la figure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43</a:t>
            </a:fld>
            <a:fld id="{349879A1-E98B-432D-8846-3E4392BBF64C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9532" y="1412776"/>
            <a:ext cx="8229600" cy="42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7524" y="4869160"/>
            <a:ext cx="3024336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44</a:t>
            </a:fld>
            <a:fld id="{349879A1-E98B-432D-8846-3E4392BBF64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35696" y="980728"/>
            <a:ext cx="608496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580112" y="980728"/>
            <a:ext cx="3024336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175956" y="310496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Corentin manœuvre intérimaire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Le cariste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956" y="3717032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Décharger les marchandises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Equilibrer une charge sur les touches du chariot élévateur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3948" y="4473116"/>
            <a:ext cx="3708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Chariot élévateur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Charges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75956" y="5409220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Quai de chargement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Atelier (aires de circulation)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45</a:t>
            </a:fld>
            <a:fld id="{349879A1-E98B-432D-8846-3E4392BBF64C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 b="1210"/>
          <a:stretch>
            <a:fillRect/>
          </a:stretch>
        </p:blipFill>
        <p:spPr bwMode="auto">
          <a:xfrm>
            <a:off x="457200" y="1751362"/>
            <a:ext cx="8399276" cy="408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43608" y="4869160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Mort par écrasement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3908" y="4869160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Blessure au pied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24228" y="486916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Dégâts matériels seulement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5596" y="5337212"/>
            <a:ext cx="7668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Pour une même cause, il y a trois conséquences possibles. En prévention la conséquence la plus dramatique sera envisagée et ne pourra être acceptée.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46</a:t>
            </a:fld>
            <a:fld id="{349879A1-E98B-432D-8846-3E4392BBF64C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57200" y="2509501"/>
            <a:ext cx="8363272" cy="266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7584" y="2833191"/>
            <a:ext cx="6444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Un rôle de prévention; rechercher toutes les causes possibles pour éviter son renouvellement 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84" y="3212976"/>
            <a:ext cx="6444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L’arbre des causes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47</a:t>
            </a:fld>
            <a:fld id="{349879A1-E98B-432D-8846-3E4392BBF64C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5583" y="2960948"/>
            <a:ext cx="8892532" cy="167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48</a:t>
            </a:fld>
            <a:fld id="{349879A1-E98B-432D-8846-3E4392BBF64C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2579" y="1880828"/>
            <a:ext cx="8514123" cy="383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6588224" y="3104964"/>
            <a:ext cx="2052228" cy="288032"/>
            <a:chOff x="2519772" y="4005064"/>
            <a:chExt cx="2124236" cy="468052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/>
          <p:cNvGrpSpPr/>
          <p:nvPr/>
        </p:nvGrpSpPr>
        <p:grpSpPr>
          <a:xfrm>
            <a:off x="4535996" y="3392996"/>
            <a:ext cx="2052228" cy="288032"/>
            <a:chOff x="2519772" y="4005064"/>
            <a:chExt cx="2124236" cy="468052"/>
          </a:xfrm>
        </p:grpSpPr>
        <p:cxnSp>
          <p:nvCxnSpPr>
            <p:cNvPr id="12" name="Connecteur droit 11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4535996" y="3681028"/>
            <a:ext cx="2052228" cy="288032"/>
            <a:chOff x="2519772" y="4005064"/>
            <a:chExt cx="2124236" cy="468052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6588224" y="3969060"/>
            <a:ext cx="2052228" cy="288032"/>
            <a:chOff x="2519772" y="4005064"/>
            <a:chExt cx="2124236" cy="468052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6588224" y="4257092"/>
            <a:ext cx="2052228" cy="288032"/>
            <a:chOff x="2519772" y="4005064"/>
            <a:chExt cx="2124236" cy="468052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4535996" y="4509120"/>
            <a:ext cx="2052228" cy="288032"/>
            <a:chOff x="2519772" y="4005064"/>
            <a:chExt cx="2124236" cy="468052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6588224" y="4797152"/>
            <a:ext cx="2052228" cy="288032"/>
            <a:chOff x="2519772" y="4005064"/>
            <a:chExt cx="2124236" cy="468052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4499992" y="5085184"/>
            <a:ext cx="2052228" cy="288032"/>
            <a:chOff x="2519772" y="4005064"/>
            <a:chExt cx="2124236" cy="468052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4499992" y="5373216"/>
            <a:ext cx="2052228" cy="288032"/>
            <a:chOff x="2519772" y="4005064"/>
            <a:chExt cx="2124236" cy="468052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2555776" y="4005064"/>
              <a:ext cx="2088232" cy="4680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V="1">
              <a:off x="2519772" y="4005064"/>
              <a:ext cx="2124236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49</a:t>
            </a:fld>
            <a:fld id="{349879A1-E98B-432D-8846-3E4392BBF64C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31341" y="1916832"/>
            <a:ext cx="8518378" cy="376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75556" y="2168860"/>
            <a:ext cx="6444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Pour obtenir un maximum d’informations et pour la complémentarité des regards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</a:t>
            </a:fld>
            <a:fld id="{349879A1-E98B-432D-8846-3E4392BBF64C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15516" y="1808820"/>
            <a:ext cx="8775735" cy="386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83568" y="263691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Marc emprunte des escaliers raides et exigus pour aller stocker des produits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52120" y="2636912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Marc rate une marche des escaliers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83668" y="378904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Escaliers raides et exigus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148064" y="378904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Marc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095836" y="5157192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Entorse de la cheville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50</a:t>
            </a:fld>
            <a:fld id="{349879A1-E98B-432D-8846-3E4392BBF64C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57200" y="2492897"/>
            <a:ext cx="8492274" cy="26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23628" y="2636912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Ouvriers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Chef d’atelier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Infirmière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0012" y="2654332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Employeur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Délégué du personnel ou CHSCT ou CE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Animateur prévention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9632" y="3628762"/>
            <a:ext cx="50405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Corentin est intérimaire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Il monte sur les fourches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Il doit équilibrer une charge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Il se tient avec les mains sur les barres reliant le mât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Le cariste actionne la descente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Le cariste doit déposer la charge au sol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Corentin a la main gauche coincée entre la barre fixe et la barre mobile</a:t>
            </a: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51</a:t>
            </a:fld>
            <a:fld id="{349879A1-E98B-432D-8846-3E4392BBF64C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165488" y="0"/>
            <a:ext cx="6070807" cy="688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PSE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52</a:t>
            </a:fld>
            <a:fld id="{349879A1-E98B-432D-8846-3E4392BBF64C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83568" y="1088740"/>
            <a:ext cx="7361790" cy="496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724128" y="3356992"/>
            <a:ext cx="2196244" cy="262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5688124" y="3356992"/>
            <a:ext cx="22682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724128" y="4041068"/>
            <a:ext cx="22682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688124" y="4833156"/>
            <a:ext cx="22682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131840" y="3104964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Sol était mouillé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Victime a glissé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Victime s’est blessée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Victime est tombée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31840" y="3951057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Arrivé en retard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Il y avait du retard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Julien a oublié de mettre son casque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Il n’a pas changé de chaussures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95836" y="4869160"/>
            <a:ext cx="30243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Système d’aération en panne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Dépanneur est intervenu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Du gaz s’est accumulé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Ne portait pas de casque respiratoire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Dépanneur intoxiqué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48" y="4797152"/>
            <a:ext cx="1728192" cy="119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156" y="4041068"/>
            <a:ext cx="1619724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501008"/>
            <a:ext cx="2019755" cy="33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53</a:t>
            </a:fld>
            <a:fld id="{349879A1-E98B-432D-8846-3E4392BBF64C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95536" y="2024844"/>
            <a:ext cx="8554276" cy="250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e 38"/>
          <p:cNvGrpSpPr/>
          <p:nvPr/>
        </p:nvGrpSpPr>
        <p:grpSpPr>
          <a:xfrm>
            <a:off x="395536" y="2960948"/>
            <a:ext cx="1944216" cy="720080"/>
            <a:chOff x="2087724" y="2024844"/>
            <a:chExt cx="1944216" cy="720080"/>
          </a:xfrm>
        </p:grpSpPr>
        <p:sp>
          <p:nvSpPr>
            <p:cNvPr id="40" name="Rectangle 39"/>
            <p:cNvSpPr/>
            <p:nvPr/>
          </p:nvSpPr>
          <p:spPr>
            <a:xfrm>
              <a:off x="2087724" y="2204864"/>
              <a:ext cx="1944216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Corentin est intérimaire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395536" y="3897052"/>
            <a:ext cx="1944216" cy="720080"/>
            <a:chOff x="2087724" y="2024844"/>
            <a:chExt cx="1944216" cy="720080"/>
          </a:xfrm>
        </p:grpSpPr>
        <p:sp>
          <p:nvSpPr>
            <p:cNvPr id="43" name="Rectangle 42"/>
            <p:cNvSpPr/>
            <p:nvPr/>
          </p:nvSpPr>
          <p:spPr>
            <a:xfrm>
              <a:off x="2087724" y="2132856"/>
              <a:ext cx="1944216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Corentin doit équilibrer une charge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2591780" y="3392996"/>
            <a:ext cx="1944216" cy="720080"/>
            <a:chOff x="2087724" y="2024844"/>
            <a:chExt cx="1944216" cy="720080"/>
          </a:xfrm>
        </p:grpSpPr>
        <p:sp>
          <p:nvSpPr>
            <p:cNvPr id="46" name="Rectangle 45"/>
            <p:cNvSpPr/>
            <p:nvPr/>
          </p:nvSpPr>
          <p:spPr>
            <a:xfrm>
              <a:off x="2087724" y="2132856"/>
              <a:ext cx="1944216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Corentin est monté sur les fourches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2591780" y="2312876"/>
            <a:ext cx="1944216" cy="720080"/>
            <a:chOff x="2087724" y="2024844"/>
            <a:chExt cx="1944216" cy="720080"/>
          </a:xfrm>
        </p:grpSpPr>
        <p:sp>
          <p:nvSpPr>
            <p:cNvPr id="49" name="Rectangle 48"/>
            <p:cNvSpPr/>
            <p:nvPr/>
          </p:nvSpPr>
          <p:spPr>
            <a:xfrm>
              <a:off x="2087724" y="2132856"/>
              <a:ext cx="1944216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Le cariste doit déposer la charge au sol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2591780" y="4437112"/>
            <a:ext cx="1944216" cy="720080"/>
            <a:chOff x="2087724" y="2024844"/>
            <a:chExt cx="1944216" cy="720080"/>
          </a:xfrm>
        </p:grpSpPr>
        <p:sp>
          <p:nvSpPr>
            <p:cNvPr id="52" name="Rectangle 51"/>
            <p:cNvSpPr/>
            <p:nvPr/>
          </p:nvSpPr>
          <p:spPr>
            <a:xfrm>
              <a:off x="2087724" y="2132856"/>
              <a:ext cx="1944216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Le chariot se déplace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4860032" y="2312876"/>
            <a:ext cx="1944216" cy="720080"/>
            <a:chOff x="2087724" y="2024844"/>
            <a:chExt cx="1944216" cy="720080"/>
          </a:xfrm>
        </p:grpSpPr>
        <p:sp>
          <p:nvSpPr>
            <p:cNvPr id="55" name="Rectangle 54"/>
            <p:cNvSpPr/>
            <p:nvPr/>
          </p:nvSpPr>
          <p:spPr>
            <a:xfrm>
              <a:off x="2087724" y="2132856"/>
              <a:ext cx="1944216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Le cariste a actionné la descente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4860032" y="3933056"/>
            <a:ext cx="1944216" cy="738664"/>
            <a:chOff x="2087724" y="2024844"/>
            <a:chExt cx="1944216" cy="738664"/>
          </a:xfrm>
        </p:grpSpPr>
        <p:sp>
          <p:nvSpPr>
            <p:cNvPr id="58" name="Rectangle 57"/>
            <p:cNvSpPr/>
            <p:nvPr/>
          </p:nvSpPr>
          <p:spPr>
            <a:xfrm>
              <a:off x="2087724" y="2024844"/>
              <a:ext cx="1944216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 Narrow" pitchFamily="34" charset="0"/>
                </a:rPr>
                <a:t>Corentin se tient avec les mains sur les barres reliant les mâts</a:t>
              </a:r>
              <a:endParaRPr lang="fr-FR" sz="1400" dirty="0" smtClean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23728" y="2024844"/>
              <a:ext cx="1872208" cy="720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0" name="Connecteur en angle 59"/>
          <p:cNvCxnSpPr>
            <a:stCxn id="41" idx="3"/>
            <a:endCxn id="47" idx="1"/>
          </p:cNvCxnSpPr>
          <p:nvPr/>
        </p:nvCxnSpPr>
        <p:spPr>
          <a:xfrm>
            <a:off x="2303748" y="3320988"/>
            <a:ext cx="324036" cy="43204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ngle 60"/>
          <p:cNvCxnSpPr>
            <a:stCxn id="44" idx="3"/>
            <a:endCxn id="47" idx="1"/>
          </p:cNvCxnSpPr>
          <p:nvPr/>
        </p:nvCxnSpPr>
        <p:spPr>
          <a:xfrm flipV="1">
            <a:off x="2303748" y="3753036"/>
            <a:ext cx="324036" cy="50405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61"/>
          <p:cNvCxnSpPr>
            <a:stCxn id="47" idx="3"/>
            <a:endCxn id="59" idx="1"/>
          </p:cNvCxnSpPr>
          <p:nvPr/>
        </p:nvCxnSpPr>
        <p:spPr>
          <a:xfrm>
            <a:off x="4499992" y="3753036"/>
            <a:ext cx="396044" cy="54006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62"/>
          <p:cNvCxnSpPr>
            <a:stCxn id="53" idx="3"/>
            <a:endCxn id="59" idx="1"/>
          </p:cNvCxnSpPr>
          <p:nvPr/>
        </p:nvCxnSpPr>
        <p:spPr>
          <a:xfrm flipV="1">
            <a:off x="4499992" y="4293096"/>
            <a:ext cx="396044" cy="50405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>
            <a:stCxn id="50" idx="3"/>
            <a:endCxn id="56" idx="1"/>
          </p:cNvCxnSpPr>
          <p:nvPr/>
        </p:nvCxnSpPr>
        <p:spPr>
          <a:xfrm>
            <a:off x="4499992" y="2672916"/>
            <a:ext cx="3960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en angle 64"/>
          <p:cNvCxnSpPr>
            <a:stCxn id="56" idx="3"/>
          </p:cNvCxnSpPr>
          <p:nvPr/>
        </p:nvCxnSpPr>
        <p:spPr>
          <a:xfrm>
            <a:off x="6768244" y="2672916"/>
            <a:ext cx="360040" cy="72008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en angle 65"/>
          <p:cNvCxnSpPr>
            <a:stCxn id="59" idx="3"/>
          </p:cNvCxnSpPr>
          <p:nvPr/>
        </p:nvCxnSpPr>
        <p:spPr>
          <a:xfrm flipV="1">
            <a:off x="6768244" y="3392996"/>
            <a:ext cx="360040" cy="9001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54</a:t>
            </a:fld>
            <a:fld id="{349879A1-E98B-432D-8846-3E4392BBF64C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12027" y="1016732"/>
            <a:ext cx="7202013" cy="51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55</a:t>
            </a:fld>
            <a:fld id="{349879A1-E98B-432D-8846-3E4392BBF64C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115615" y="1052736"/>
            <a:ext cx="728853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59632" y="3121223"/>
            <a:ext cx="2268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Corentin est intérimaire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1920" y="3140968"/>
            <a:ext cx="2268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Formation sur la sécurité dans l’entreprise et au poste occupé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6196" y="2996952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Information et /ou formation de l’opérateur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636" y="4293096"/>
            <a:ext cx="2268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Corentin est monté sur les fourches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920" y="4257092"/>
            <a:ext cx="2268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Formation cariste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6196" y="4149080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Information et /ou formation de l’opérateur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95636" y="5265204"/>
            <a:ext cx="2268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Corentin doit équilibrer une charge sur les fourches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1920" y="5337212"/>
            <a:ext cx="2268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Arrimage de la charge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36196" y="5265204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Prévention </a:t>
            </a:r>
            <a:r>
              <a:rPr lang="fr-FR" sz="1400" dirty="0" err="1" smtClean="0">
                <a:solidFill>
                  <a:srgbClr val="FF0000"/>
                </a:solidFill>
                <a:latin typeface="Arial Narrow" pitchFamily="34" charset="0"/>
              </a:rPr>
              <a:t>intrinséque</a:t>
            </a:r>
            <a:endParaRPr lang="fr-FR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56</a:t>
            </a:fld>
            <a:fld id="{349879A1-E98B-432D-8846-3E4392BBF64C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000"/>
          </a:xfrm>
        </p:spPr>
        <p:txBody>
          <a:bodyPr/>
          <a:lstStyle/>
          <a:p>
            <a:r>
              <a:rPr lang="fr-FR" dirty="0" smtClean="0"/>
              <a:t>L’analyse d’un accident du travail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84811" y="1232756"/>
            <a:ext cx="8309221" cy="489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6</a:t>
            </a:fld>
            <a:fld id="{349879A1-E98B-432D-8846-3E4392BBF64C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791580" y="1088740"/>
            <a:ext cx="7134014" cy="51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7</a:t>
            </a:fld>
            <a:fld id="{349879A1-E98B-432D-8846-3E4392BBF64C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218695" y="1196752"/>
            <a:ext cx="608534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735796" y="908720"/>
            <a:ext cx="45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     Julie                             Baptiste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807804" y="15207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Aires de circulation encombrées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71800" y="2276872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Julie se déplace sur des aires de circulation encombrées pour assurer l’approvisionnement des </a:t>
            </a:r>
            <a:r>
              <a:rPr lang="fr-FR" sz="1400" dirty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ostes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71800" y="3248980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Julie heurte un objet qui encombre l’aire de circulation et perd l’équilibre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71800" y="450912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Chute de plain-pied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71800" y="551723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Fracture ou hématome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40052" y="148478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Fosse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076056" y="256490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Baptiste se déplace à proximité de la fosse 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076056" y="346500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Baptiste tombe dans la fosse 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12060" y="443711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Chute de hauteur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076056" y="54812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Mort ou fracture de la colonne vertébrale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8</a:t>
            </a:fld>
            <a:fld id="{349879A1-E98B-432D-8846-3E4392BBF64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05979" y="1556792"/>
            <a:ext cx="8958918" cy="426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32948" cy="468000"/>
          </a:xfrm>
        </p:spPr>
        <p:txBody>
          <a:bodyPr/>
          <a:lstStyle/>
          <a:p>
            <a:r>
              <a:rPr lang="fr-FR" dirty="0" smtClean="0"/>
              <a:t>Les risques professionnels dans l’activité de travail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PSE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29248-D48F-4678-AAB0-47B21D188AA5}" type="slidenum">
              <a:rPr lang="fr-FR" smtClean="0"/>
              <a:pPr/>
              <a:t>9</a:t>
            </a:fld>
            <a:fld id="{349879A1-E98B-432D-8846-3E4392BBF64C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323528" y="2312875"/>
            <a:ext cx="8424936" cy="259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843808" y="375303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4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96036" y="375303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56276" y="378904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4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43808" y="429309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4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96036" y="429309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56276" y="432910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Arial Narrow" pitchFamily="34" charset="0"/>
              </a:rPr>
              <a:t>4</a:t>
            </a:r>
            <a:endParaRPr lang="fr-FR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1218</Words>
  <Application>Microsoft Office PowerPoint</Application>
  <PresentationFormat>Affichage à l'écran (4:3)</PresentationFormat>
  <Paragraphs>395</Paragraphs>
  <Slides>56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PREVENTION SECURITE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Les risques professionnels dans l’activité de travail</vt:lpstr>
      <vt:lpstr>Risque électrique</vt:lpstr>
      <vt:lpstr>Risque électrique</vt:lpstr>
      <vt:lpstr>Risque électrique</vt:lpstr>
      <vt:lpstr>Risque électrique</vt:lpstr>
      <vt:lpstr>Risque électrique</vt:lpstr>
      <vt:lpstr>Risque électrique</vt:lpstr>
      <vt:lpstr>Risque électrique</vt:lpstr>
      <vt:lpstr>Risque électrique</vt:lpstr>
      <vt:lpstr>Risque électrique</vt:lpstr>
      <vt:lpstr>Le risque chimique</vt:lpstr>
      <vt:lpstr>Le risque chimique</vt:lpstr>
      <vt:lpstr>Le risque chimique</vt:lpstr>
      <vt:lpstr>Le risque chimique</vt:lpstr>
      <vt:lpstr>Le risque chimique</vt:lpstr>
      <vt:lpstr>Le risque chimique</vt:lpstr>
      <vt:lpstr>Le risque chimique</vt:lpstr>
      <vt:lpstr>Le risque chimique</vt:lpstr>
      <vt:lpstr>Le risque chimique</vt:lpstr>
      <vt:lpstr>Le risque chimique</vt:lpstr>
      <vt:lpstr>Le risque chimique</vt:lpstr>
      <vt:lpstr>Diapositive 37</vt:lpstr>
      <vt:lpstr>Le risque chimique</vt:lpstr>
      <vt:lpstr>Le risque chimique</vt:lpstr>
      <vt:lpstr>Le risque chimique</vt:lpstr>
      <vt:lpstr>Le risque chimique</vt:lpstr>
      <vt:lpstr>Le risque chimique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  <vt:lpstr>L’analyse d’un accident du travail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27</cp:revision>
  <dcterms:created xsi:type="dcterms:W3CDTF">2013-03-24T14:20:44Z</dcterms:created>
  <dcterms:modified xsi:type="dcterms:W3CDTF">2013-04-01T09:22:49Z</dcterms:modified>
</cp:coreProperties>
</file>